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9" r:id="rId2"/>
    <p:sldId id="260" r:id="rId3"/>
    <p:sldId id="261" r:id="rId4"/>
    <p:sldId id="262" r:id="rId5"/>
    <p:sldId id="263" r:id="rId6"/>
    <p:sldId id="264" r:id="rId7"/>
    <p:sldId id="265" r:id="rId8"/>
    <p:sldId id="266" r:id="rId9"/>
    <p:sldId id="267" r:id="rId10"/>
    <p:sldId id="268"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C1BA"/>
    <a:srgbClr val="DAFFF6"/>
    <a:srgbClr val="15323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1" d="100"/>
          <a:sy n="91" d="100"/>
        </p:scale>
        <p:origin x="-97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5131E0-89A8-F848-99BD-4F0BAC52272C}" type="datetimeFigureOut">
              <a:rPr lang="en-US" smtClean="0"/>
              <a:pPr/>
              <a:t>5/21/2013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72EEB3-126D-3C4F-B84E-148BE980A1C0}" type="slidenum">
              <a:rPr lang="en-US" smtClean="0"/>
              <a:pPr/>
              <a:t>‹#›</a:t>
            </a:fld>
            <a:endParaRPr lang="en-US"/>
          </a:p>
        </p:txBody>
      </p:sp>
    </p:spTree>
    <p:extLst>
      <p:ext uri="{BB962C8B-B14F-4D97-AF65-F5344CB8AC3E}">
        <p14:creationId xmlns:p14="http://schemas.microsoft.com/office/powerpoint/2010/main" xmlns="" val="11055622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4D72EEB3-126D-3C4F-B84E-148BE980A1C0}"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4D72EEB3-126D-3C4F-B84E-148BE980A1C0}" type="slidenum">
              <a:rPr lang="en-US" smtClean="0"/>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4D72EEB3-126D-3C4F-B84E-148BE980A1C0}"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4D72EEB3-126D-3C4F-B84E-148BE980A1C0}"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4D72EEB3-126D-3C4F-B84E-148BE980A1C0}"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4D72EEB3-126D-3C4F-B84E-148BE980A1C0}"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4D72EEB3-126D-3C4F-B84E-148BE980A1C0}"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73810" y="2130425"/>
            <a:ext cx="7691521" cy="1470025"/>
          </a:xfrm>
        </p:spPr>
        <p:txBody>
          <a:bodyPr/>
          <a:lstStyle>
            <a:lvl1pPr>
              <a:defRPr>
                <a:solidFill>
                  <a:srgbClr val="153238"/>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97165" y="3362632"/>
            <a:ext cx="4256312" cy="2276168"/>
          </a:xfrm>
          <a:prstGeom prst="rect">
            <a:avLst/>
          </a:prstGeom>
        </p:spPr>
        <p:txBody>
          <a:bodyPr>
            <a:normAutofit/>
          </a:bodyPr>
          <a:lstStyle>
            <a:lvl1pPr marL="0" indent="0" algn="l">
              <a:buNone/>
              <a:defRPr sz="2000">
                <a:solidFill>
                  <a:srgbClr val="15323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descr="20120902 little square.jpg"/>
          <p:cNvPicPr>
            <a:picLocks noChangeAspect="1"/>
          </p:cNvPicPr>
          <p:nvPr userDrawn="1"/>
        </p:nvPicPr>
        <p:blipFill>
          <a:blip r:embed="rId2" cstate="print">
            <a:extLst>
              <a:ext uri="{28A0092B-C50C-407E-A947-70E740481C1C}">
                <a14:useLocalDpi xmlns:a14="http://schemas.microsoft.com/office/drawing/2010/main" xmlns=""/>
              </a:ext>
            </a:extLst>
          </a:blip>
          <a:stretch>
            <a:fillRect/>
          </a:stretch>
        </p:blipFill>
        <p:spPr>
          <a:xfrm>
            <a:off x="0" y="2688641"/>
            <a:ext cx="728710" cy="728710"/>
          </a:xfrm>
          <a:prstGeom prst="rect">
            <a:avLst/>
          </a:prstGeom>
        </p:spPr>
      </p:pic>
    </p:spTree>
    <p:extLst>
      <p:ext uri="{BB962C8B-B14F-4D97-AF65-F5344CB8AC3E}">
        <p14:creationId xmlns:p14="http://schemas.microsoft.com/office/powerpoint/2010/main" xmlns="" val="3839380075"/>
      </p:ext>
    </p:extLst>
  </p:cSld>
  <p:clrMapOvr>
    <a:masterClrMapping/>
  </p:clrMapOvr>
  <mc:AlternateContent xmlns:mc="http://schemas.openxmlformats.org/markup-compatibility/2006">
    <mc:Choice xmlns:p14="http://schemas.microsoft.com/office/powerpoint/2010/main" xmlns="" Requires="p14">
      <p:transition spd="slow" p14:dur="1500" advClick="0" advTm="2000">
        <p:fade/>
      </p:transition>
    </mc:Choice>
    <mc:Fallback>
      <p:transition spd="slow" advClick="0"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7959" y="813238"/>
            <a:ext cx="4055241" cy="937172"/>
          </a:xfrm>
        </p:spPr>
        <p:txBody>
          <a:bodyPr>
            <a:noAutofit/>
          </a:bodyPr>
          <a:lstStyle>
            <a:lvl1pPr>
              <a:defRPr sz="3200"/>
            </a:lvl1pPr>
          </a:lstStyle>
          <a:p>
            <a:r>
              <a:rPr lang="en-US" dirty="0" smtClean="0"/>
              <a:t>Master title style</a:t>
            </a:r>
            <a:endParaRPr lang="en-US" dirty="0"/>
          </a:p>
        </p:txBody>
      </p:sp>
      <p:sp>
        <p:nvSpPr>
          <p:cNvPr id="9" name="Rectangle 8"/>
          <p:cNvSpPr/>
          <p:nvPr userDrawn="1"/>
        </p:nvSpPr>
        <p:spPr>
          <a:xfrm>
            <a:off x="8661772" y="5734151"/>
            <a:ext cx="425918" cy="338554"/>
          </a:xfrm>
          <a:prstGeom prst="rect">
            <a:avLst/>
          </a:prstGeom>
        </p:spPr>
        <p:txBody>
          <a:bodyPr wrap="none">
            <a:spAutoFit/>
          </a:bodyPr>
          <a:lstStyle/>
          <a:p>
            <a:fld id="{FC6BC84A-B0C2-BE4B-84D9-C0536B71BD95}" type="slidenum">
              <a:rPr lang="en-US" sz="1600" b="1" smtClean="0">
                <a:solidFill>
                  <a:srgbClr val="153238"/>
                </a:solidFill>
              </a:rPr>
              <a:pPr/>
              <a:t>‹#›</a:t>
            </a:fld>
            <a:endParaRPr lang="en-US" sz="1600" b="1" dirty="0">
              <a:solidFill>
                <a:srgbClr val="153238"/>
              </a:solidFill>
            </a:endParaRPr>
          </a:p>
        </p:txBody>
      </p:sp>
      <p:sp>
        <p:nvSpPr>
          <p:cNvPr id="6" name="Content Placeholder 2"/>
          <p:cNvSpPr>
            <a:spLocks noGrp="1"/>
          </p:cNvSpPr>
          <p:nvPr>
            <p:ph idx="1" hasCustomPrompt="1"/>
          </p:nvPr>
        </p:nvSpPr>
        <p:spPr>
          <a:xfrm>
            <a:off x="457200" y="1750410"/>
            <a:ext cx="8229600" cy="4375753"/>
          </a:xfrm>
          <a:prstGeom prst="rect">
            <a:avLst/>
          </a:prstGeom>
        </p:spPr>
        <p:txBody>
          <a:bodyPr>
            <a:normAutofit/>
          </a:bodyPr>
          <a:lstStyle>
            <a:lvl1pPr>
              <a:defRPr sz="1600">
                <a:solidFill>
                  <a:schemeClr val="accent5">
                    <a:lumMod val="50000"/>
                  </a:schemeClr>
                </a:solidFill>
              </a:defRPr>
            </a:lvl1pPr>
            <a:lvl2pPr>
              <a:defRPr sz="1600">
                <a:solidFill>
                  <a:schemeClr val="accent5">
                    <a:lumMod val="50000"/>
                  </a:schemeClr>
                </a:solidFill>
              </a:defRPr>
            </a:lvl2pPr>
            <a:lvl3pPr>
              <a:defRPr sz="1600">
                <a:solidFill>
                  <a:schemeClr val="accent5">
                    <a:lumMod val="50000"/>
                  </a:schemeClr>
                </a:solidFill>
              </a:defRPr>
            </a:lvl3pPr>
            <a:lvl4pPr>
              <a:defRPr sz="1600">
                <a:solidFill>
                  <a:schemeClr val="accent5">
                    <a:lumMod val="50000"/>
                  </a:schemeClr>
                </a:solidFill>
              </a:defRPr>
            </a:lvl4pPr>
            <a:lvl5pPr>
              <a:defRPr sz="1600">
                <a:solidFill>
                  <a:schemeClr val="accent5">
                    <a:lumMod val="50000"/>
                  </a:schemeClr>
                </a:solidFill>
              </a:defRPr>
            </a:lvl5pPr>
          </a:lstStyle>
          <a:p>
            <a:pPr lvl="0"/>
            <a:r>
              <a:rPr lang="en-US" dirty="0" smtClean="0"/>
              <a:t>Click to edit Headline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4287798279"/>
      </p:ext>
    </p:extLst>
  </p:cSld>
  <p:clrMapOvr>
    <a:masterClrMapping/>
  </p:clrMapOvr>
  <mc:AlternateContent xmlns:mc="http://schemas.openxmlformats.org/markup-compatibility/2006">
    <mc:Choice xmlns:p14="http://schemas.microsoft.com/office/powerpoint/2010/main" xmlns="" Requires="p14">
      <p:transition spd="slow" p14:dur="1500" advClick="0" advTm="2000">
        <p:fade/>
      </p:transition>
    </mc:Choice>
    <mc:Fallback>
      <p:transition spd="slow" advClick="0" advTm="200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alphaModFix amt="64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25242" y="735724"/>
            <a:ext cx="3643586" cy="681913"/>
          </a:xfrm>
          <a:prstGeom prst="rect">
            <a:avLst/>
          </a:prstGeom>
        </p:spPr>
        <p:txBody>
          <a:bodyPr vert="horz" lIns="91440" tIns="45720" rIns="91440" bIns="45720" rtlCol="0" anchor="ctr">
            <a:normAutofit/>
          </a:bodyPr>
          <a:lstStyle/>
          <a:p>
            <a:r>
              <a:rPr lang="en-US" dirty="0" err="1" smtClean="0"/>
              <a:t>Clic</a:t>
            </a:r>
            <a:endParaRPr lang="en-US" dirty="0"/>
          </a:p>
        </p:txBody>
      </p:sp>
      <p:pic>
        <p:nvPicPr>
          <p:cNvPr id="9" name="Picture 8" descr="logos.png"/>
          <p:cNvPicPr>
            <a:picLocks noChangeAspect="1"/>
          </p:cNvPicPr>
          <p:nvPr/>
        </p:nvPicPr>
        <p:blipFill>
          <a:blip r:embed="rId5" cstate="print">
            <a:extLst>
              <a:ext uri="{28A0092B-C50C-407E-A947-70E740481C1C}">
                <a14:useLocalDpi xmlns:a14="http://schemas.microsoft.com/office/drawing/2010/main" xmlns=""/>
              </a:ext>
            </a:extLst>
          </a:blip>
          <a:stretch>
            <a:fillRect/>
          </a:stretch>
        </p:blipFill>
        <p:spPr>
          <a:xfrm>
            <a:off x="376621" y="6345243"/>
            <a:ext cx="8592207" cy="416913"/>
          </a:xfrm>
          <a:prstGeom prst="rect">
            <a:avLst/>
          </a:prstGeom>
        </p:spPr>
      </p:pic>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97AD29-258D-1E4D-A623-585EABBDE01C}" type="datetimeFigureOut">
              <a:rPr lang="en-US" smtClean="0"/>
              <a:pPr/>
              <a:t>5/21/2013</a:t>
            </a:fld>
            <a:endParaRPr lang="en-US"/>
          </a:p>
        </p:txBody>
      </p:sp>
      <p:sp>
        <p:nvSpPr>
          <p:cNvPr id="6" name="Footer Placeholder 5"/>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A7479-0D02-234E-9303-FDF6A288FEDD}" type="slidenum">
              <a:rPr lang="en-US" smtClean="0"/>
              <a:pPr/>
              <a:t>‹#›</a:t>
            </a:fld>
            <a:endParaRPr lang="en-US"/>
          </a:p>
        </p:txBody>
      </p:sp>
      <p:sp>
        <p:nvSpPr>
          <p:cNvPr id="11"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3" name="Picture 2" descr="20130404 header.jpg"/>
          <p:cNvPicPr>
            <a:picLocks noChangeAspect="1"/>
          </p:cNvPicPr>
          <p:nvPr userDrawn="1"/>
        </p:nvPicPr>
        <p:blipFill>
          <a:blip r:embed="rId6" cstate="print">
            <a:extLst>
              <a:ext uri="{28A0092B-C50C-407E-A947-70E740481C1C}">
                <a14:useLocalDpi xmlns:a14="http://schemas.microsoft.com/office/drawing/2010/main" xmlns=""/>
              </a:ext>
            </a:extLst>
          </a:blip>
          <a:stretch>
            <a:fillRect/>
          </a:stretch>
        </p:blipFill>
        <p:spPr>
          <a:xfrm>
            <a:off x="0" y="0"/>
            <a:ext cx="9144000" cy="1554480"/>
          </a:xfrm>
          <a:prstGeom prst="rect">
            <a:avLst/>
          </a:prstGeom>
        </p:spPr>
      </p:pic>
    </p:spTree>
    <p:extLst>
      <p:ext uri="{BB962C8B-B14F-4D97-AF65-F5344CB8AC3E}">
        <p14:creationId xmlns:p14="http://schemas.microsoft.com/office/powerpoint/2010/main" xmlns="" val="2516567597"/>
      </p:ext>
    </p:extLst>
  </p:cSld>
  <p:clrMap bg1="lt1" tx1="dk1" bg2="lt2" tx2="dk2" accent1="accent1" accent2="accent2" accent3="accent3" accent4="accent4" accent5="accent5" accent6="accent6" hlink="hlink" folHlink="folHlink"/>
  <p:sldLayoutIdLst>
    <p:sldLayoutId id="2147483649" r:id="rId1"/>
    <p:sldLayoutId id="2147483650" r:id="rId2"/>
  </p:sldLayoutIdLst>
  <mc:AlternateContent xmlns:mc="http://schemas.openxmlformats.org/markup-compatibility/2006">
    <mc:Choice xmlns:p14="http://schemas.microsoft.com/office/powerpoint/2010/main" xmlns="" Requires="p14">
      <p:transition spd="slow" p14:dur="1500" advClick="0" advTm="2000">
        <p:fade/>
      </p:transition>
    </mc:Choice>
    <mc:Fallback>
      <p:transition spd="slow" advClick="0" advTm="2000">
        <p:fade/>
      </p:transition>
    </mc:Fallback>
  </mc:AlternateContent>
  <p:txStyles>
    <p:titleStyle>
      <a:lvl1pPr algn="l" defTabSz="457200" rtl="0" eaLnBrk="1" latinLnBrk="0" hangingPunct="1">
        <a:spcBef>
          <a:spcPct val="0"/>
        </a:spcBef>
        <a:buNone/>
        <a:defRPr sz="4400" kern="1200">
          <a:solidFill>
            <a:schemeClr val="accent5">
              <a:lumMod val="40000"/>
              <a:lumOff val="60000"/>
            </a:schemeClr>
          </a:solidFill>
          <a:latin typeface="+mj-lt"/>
          <a:ea typeface="+mj-ea"/>
          <a:cs typeface="+mj-cs"/>
        </a:defRPr>
      </a:lvl1pPr>
    </p:titleStyle>
    <p:bodyStyle>
      <a:lvl1pPr marL="0" indent="0" algn="l" defTabSz="457200" rtl="0" eaLnBrk="1" latinLnBrk="0" hangingPunct="1">
        <a:spcBef>
          <a:spcPct val="20000"/>
        </a:spcBef>
        <a:buFont typeface="Arial"/>
        <a:buNone/>
        <a:defRPr sz="1600" b="0" i="0" kern="1200">
          <a:solidFill>
            <a:schemeClr val="accent5">
              <a:lumMod val="50000"/>
            </a:schemeClr>
          </a:solidFill>
          <a:latin typeface="Candara"/>
          <a:ea typeface="+mn-ea"/>
          <a:cs typeface="+mn-cs"/>
        </a:defRPr>
      </a:lvl1pPr>
      <a:lvl2pPr marL="742950" indent="-285750" algn="l" defTabSz="457200" rtl="0" eaLnBrk="1" latinLnBrk="0" hangingPunct="1">
        <a:spcBef>
          <a:spcPct val="20000"/>
        </a:spcBef>
        <a:buFont typeface="Arial"/>
        <a:buChar char="–"/>
        <a:defRPr sz="1600" b="0" i="0" kern="1200">
          <a:solidFill>
            <a:schemeClr val="accent5">
              <a:lumMod val="50000"/>
            </a:schemeClr>
          </a:solidFill>
          <a:latin typeface="Candara"/>
          <a:ea typeface="+mn-ea"/>
          <a:cs typeface="+mn-cs"/>
        </a:defRPr>
      </a:lvl2pPr>
      <a:lvl3pPr marL="1143000" indent="-228600" algn="l" defTabSz="457200" rtl="0" eaLnBrk="1" latinLnBrk="0" hangingPunct="1">
        <a:spcBef>
          <a:spcPct val="20000"/>
        </a:spcBef>
        <a:buFont typeface="Arial"/>
        <a:buChar char="•"/>
        <a:defRPr sz="1600" b="0" i="0" kern="1200">
          <a:solidFill>
            <a:schemeClr val="accent5">
              <a:lumMod val="50000"/>
            </a:schemeClr>
          </a:solidFill>
          <a:latin typeface="Candara"/>
          <a:ea typeface="+mn-ea"/>
          <a:cs typeface="+mn-cs"/>
        </a:defRPr>
      </a:lvl3pPr>
      <a:lvl4pPr marL="1371600" indent="0" algn="l" defTabSz="457200" rtl="0" eaLnBrk="1" latinLnBrk="0" hangingPunct="1">
        <a:spcBef>
          <a:spcPct val="20000"/>
        </a:spcBef>
        <a:buFont typeface="Arial"/>
        <a:buNone/>
        <a:defRPr sz="1600" b="0" i="0" kern="1200">
          <a:solidFill>
            <a:schemeClr val="accent5">
              <a:lumMod val="50000"/>
            </a:schemeClr>
          </a:solidFill>
          <a:latin typeface="Candara"/>
          <a:ea typeface="+mn-ea"/>
          <a:cs typeface="+mn-cs"/>
        </a:defRPr>
      </a:lvl4pPr>
      <a:lvl5pPr marL="2057400" indent="-228600" algn="l" defTabSz="457200" rtl="0" eaLnBrk="1" latinLnBrk="0" hangingPunct="1">
        <a:spcBef>
          <a:spcPct val="20000"/>
        </a:spcBef>
        <a:buFont typeface="Arial"/>
        <a:buChar char="»"/>
        <a:defRPr sz="1600" b="0" i="0" kern="1200">
          <a:solidFill>
            <a:schemeClr val="accent5">
              <a:lumMod val="50000"/>
            </a:schemeClr>
          </a:solidFill>
          <a:latin typeface="Candar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614795"/>
            <a:ext cx="6731391" cy="812453"/>
          </a:xfrm>
        </p:spPr>
        <p:txBody>
          <a:bodyPr>
            <a:noAutofit/>
          </a:bodyPr>
          <a:lstStyle/>
          <a:p>
            <a:pPr algn="ctr"/>
            <a:r>
              <a:rPr lang="en-US" sz="6000" b="1" dirty="0" smtClean="0">
                <a:solidFill>
                  <a:schemeClr val="accent5">
                    <a:lumMod val="50000"/>
                  </a:schemeClr>
                </a:solidFill>
              </a:rPr>
              <a:t>UNIT 2:</a:t>
            </a:r>
            <a:endParaRPr lang="en-US" sz="6000" b="1" dirty="0">
              <a:solidFill>
                <a:schemeClr val="accent5">
                  <a:lumMod val="50000"/>
                </a:schemeClr>
              </a:solidFill>
            </a:endParaRPr>
          </a:p>
        </p:txBody>
      </p:sp>
      <p:sp>
        <p:nvSpPr>
          <p:cNvPr id="3" name="Subtitle 2"/>
          <p:cNvSpPr>
            <a:spLocks noGrp="1"/>
          </p:cNvSpPr>
          <p:nvPr>
            <p:ph type="subTitle" idx="1"/>
          </p:nvPr>
        </p:nvSpPr>
        <p:spPr>
          <a:xfrm>
            <a:off x="2180492" y="3487565"/>
            <a:ext cx="5022166" cy="1436128"/>
          </a:xfrm>
        </p:spPr>
        <p:txBody>
          <a:bodyPr>
            <a:normAutofit/>
          </a:bodyPr>
          <a:lstStyle/>
          <a:p>
            <a:pPr algn="ctr"/>
            <a:r>
              <a:rPr lang="en-US" sz="4000" b="1" dirty="0" smtClean="0"/>
              <a:t>Fisheries management</a:t>
            </a:r>
            <a:endParaRPr lang="en-US" sz="4000" b="1" dirty="0"/>
          </a:p>
        </p:txBody>
      </p:sp>
    </p:spTree>
    <p:extLst>
      <p:ext uri="{BB962C8B-B14F-4D97-AF65-F5344CB8AC3E}">
        <p14:creationId xmlns:p14="http://schemas.microsoft.com/office/powerpoint/2010/main" xmlns="" val="3908118583"/>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Local management</a:t>
            </a:r>
            <a:endParaRPr lang="en-AU" dirty="0"/>
          </a:p>
        </p:txBody>
      </p:sp>
      <p:sp>
        <p:nvSpPr>
          <p:cNvPr id="3" name="Content Placeholder 2"/>
          <p:cNvSpPr>
            <a:spLocks noGrp="1"/>
          </p:cNvSpPr>
          <p:nvPr>
            <p:ph idx="1"/>
          </p:nvPr>
        </p:nvSpPr>
        <p:spPr/>
        <p:txBody>
          <a:bodyPr>
            <a:normAutofit/>
          </a:bodyPr>
          <a:lstStyle/>
          <a:p>
            <a:endParaRPr lang="en-AU" sz="2400" dirty="0" smtClean="0"/>
          </a:p>
          <a:p>
            <a:r>
              <a:rPr lang="en-AU" sz="2400" i="1" smtClean="0"/>
              <a:t>15 minute personal review: unit review, students to review main concepts of unit in the course notes, contribute any new words (new to them) to their own personal glossary in the back of their notebook (local language equivalent terms should also be recorded where possible)</a:t>
            </a:r>
            <a:endParaRPr lang="en-AU" sz="2400" i="1" dirty="0" smtClean="0"/>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1151" y="813238"/>
            <a:ext cx="4332849" cy="937172"/>
          </a:xfrm>
        </p:spPr>
        <p:txBody>
          <a:bodyPr/>
          <a:lstStyle/>
          <a:p>
            <a:r>
              <a:rPr lang="en-US" dirty="0" smtClean="0"/>
              <a:t>Purpose of management</a:t>
            </a:r>
            <a:endParaRPr lang="en-US" dirty="0"/>
          </a:p>
        </p:txBody>
      </p:sp>
      <p:sp>
        <p:nvSpPr>
          <p:cNvPr id="3" name="Content Placeholder 2"/>
          <p:cNvSpPr>
            <a:spLocks noGrp="1"/>
          </p:cNvSpPr>
          <p:nvPr>
            <p:ph idx="1"/>
          </p:nvPr>
        </p:nvSpPr>
        <p:spPr>
          <a:xfrm>
            <a:off x="457200" y="1750410"/>
            <a:ext cx="8405446" cy="4580052"/>
          </a:xfrm>
        </p:spPr>
        <p:txBody>
          <a:bodyPr>
            <a:normAutofit lnSpcReduction="10000"/>
          </a:bodyPr>
          <a:lstStyle/>
          <a:p>
            <a:pPr>
              <a:spcAft>
                <a:spcPts val="1200"/>
              </a:spcAft>
            </a:pPr>
            <a:r>
              <a:rPr lang="en-US" sz="2400" i="1" dirty="0" smtClean="0"/>
              <a:t>Activity 2.1: Class views on what is fisheries management?</a:t>
            </a:r>
          </a:p>
          <a:p>
            <a:r>
              <a:rPr lang="en-US" sz="2400" b="1" dirty="0" smtClean="0"/>
              <a:t>What is fisheries management?</a:t>
            </a:r>
          </a:p>
          <a:p>
            <a:pPr>
              <a:spcAft>
                <a:spcPts val="1200"/>
              </a:spcAft>
            </a:pPr>
            <a:r>
              <a:rPr lang="en-US" sz="2400" dirty="0" smtClean="0"/>
              <a:t>“The application of fisheries management tools to achieve fisheries management objectives”</a:t>
            </a:r>
          </a:p>
          <a:p>
            <a:pPr>
              <a:spcAft>
                <a:spcPts val="1200"/>
              </a:spcAft>
            </a:pPr>
            <a:r>
              <a:rPr lang="en-US" sz="2400" b="1" dirty="0" smtClean="0"/>
              <a:t>Why?</a:t>
            </a:r>
            <a:r>
              <a:rPr lang="en-US" sz="2400" dirty="0" smtClean="0"/>
              <a:t> – without management, fish stocks will be depleted</a:t>
            </a:r>
          </a:p>
          <a:p>
            <a:r>
              <a:rPr lang="en-US" sz="2400" b="1" dirty="0" smtClean="0"/>
              <a:t>Management objectives </a:t>
            </a:r>
            <a:endParaRPr lang="en-US" sz="2400" dirty="0" smtClean="0"/>
          </a:p>
          <a:p>
            <a:pPr lvl="1">
              <a:buFont typeface="Arial" pitchFamily="34" charset="0"/>
              <a:buChar char="•"/>
            </a:pPr>
            <a:r>
              <a:rPr lang="en-US" sz="2400" dirty="0" smtClean="0"/>
              <a:t>Ecological</a:t>
            </a:r>
          </a:p>
          <a:p>
            <a:pPr lvl="1">
              <a:buFont typeface="Arial" pitchFamily="34" charset="0"/>
              <a:buChar char="•"/>
            </a:pPr>
            <a:r>
              <a:rPr lang="en-US" sz="2400" dirty="0" smtClean="0"/>
              <a:t>Economic</a:t>
            </a:r>
          </a:p>
          <a:p>
            <a:pPr lvl="1">
              <a:buFont typeface="Arial" pitchFamily="34" charset="0"/>
              <a:buChar char="•"/>
            </a:pPr>
            <a:r>
              <a:rPr lang="en-US" sz="2400" dirty="0" smtClean="0"/>
              <a:t>Social</a:t>
            </a:r>
          </a:p>
          <a:p>
            <a:pPr lvl="1">
              <a:buFont typeface="Arial" pitchFamily="34" charset="0"/>
              <a:buChar char="•"/>
            </a:pPr>
            <a:r>
              <a:rPr lang="en-US" sz="2400" dirty="0" smtClean="0"/>
              <a:t>Cultural</a:t>
            </a:r>
          </a:p>
        </p:txBody>
      </p:sp>
    </p:spTree>
    <p:extLst>
      <p:ext uri="{BB962C8B-B14F-4D97-AF65-F5344CB8AC3E}">
        <p14:creationId xmlns="" xmlns:p14="http://schemas.microsoft.com/office/powerpoint/2010/main" val="386016483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1151" y="813238"/>
            <a:ext cx="4332849" cy="937172"/>
          </a:xfrm>
        </p:spPr>
        <p:txBody>
          <a:bodyPr/>
          <a:lstStyle/>
          <a:p>
            <a:r>
              <a:rPr lang="en-US" dirty="0" smtClean="0"/>
              <a:t>Purpose of management</a:t>
            </a:r>
            <a:endParaRPr lang="en-US" dirty="0"/>
          </a:p>
        </p:txBody>
      </p:sp>
      <p:sp>
        <p:nvSpPr>
          <p:cNvPr id="3" name="Content Placeholder 2"/>
          <p:cNvSpPr>
            <a:spLocks noGrp="1"/>
          </p:cNvSpPr>
          <p:nvPr>
            <p:ph idx="1"/>
          </p:nvPr>
        </p:nvSpPr>
        <p:spPr>
          <a:xfrm>
            <a:off x="457200" y="1750410"/>
            <a:ext cx="8405446" cy="4375753"/>
          </a:xfrm>
        </p:spPr>
        <p:txBody>
          <a:bodyPr>
            <a:normAutofit lnSpcReduction="10000"/>
          </a:bodyPr>
          <a:lstStyle/>
          <a:p>
            <a:r>
              <a:rPr lang="en-US" sz="2400" b="1" dirty="0" smtClean="0"/>
              <a:t>Example management objectives</a:t>
            </a:r>
            <a:r>
              <a:rPr lang="en-US" sz="2400" dirty="0" smtClean="0"/>
              <a:t>:</a:t>
            </a:r>
          </a:p>
          <a:p>
            <a:pPr lvl="1">
              <a:buFont typeface="Arial" pitchFamily="34" charset="0"/>
              <a:buChar char="•"/>
            </a:pPr>
            <a:r>
              <a:rPr lang="en-US" sz="2400" dirty="0" smtClean="0"/>
              <a:t>Ensure that traditional resource use is preserved and promoted</a:t>
            </a:r>
          </a:p>
          <a:p>
            <a:pPr lvl="1">
              <a:buFont typeface="Arial" pitchFamily="34" charset="0"/>
              <a:buChar char="•"/>
            </a:pPr>
            <a:r>
              <a:rPr lang="en-US" sz="2400" dirty="0" err="1" smtClean="0"/>
              <a:t>Maximise</a:t>
            </a:r>
            <a:r>
              <a:rPr lang="en-US" sz="2400" dirty="0" smtClean="0"/>
              <a:t> the economic and social benefits of the fishery</a:t>
            </a:r>
          </a:p>
          <a:p>
            <a:pPr lvl="1">
              <a:buFont typeface="Arial" pitchFamily="34" charset="0"/>
              <a:buChar char="•"/>
            </a:pPr>
            <a:r>
              <a:rPr lang="en-US" sz="2400" dirty="0" err="1" smtClean="0"/>
              <a:t>Minimise</a:t>
            </a:r>
            <a:r>
              <a:rPr lang="en-US" sz="2400" dirty="0" smtClean="0"/>
              <a:t> bycatch</a:t>
            </a:r>
          </a:p>
          <a:p>
            <a:pPr lvl="1">
              <a:buFont typeface="Arial" pitchFamily="34" charset="0"/>
              <a:buChar char="•"/>
            </a:pPr>
            <a:r>
              <a:rPr lang="en-US" sz="2400" dirty="0" err="1" smtClean="0"/>
              <a:t>Minimise</a:t>
            </a:r>
            <a:r>
              <a:rPr lang="en-US" sz="2400" dirty="0" smtClean="0"/>
              <a:t> damage to fishery habitats</a:t>
            </a:r>
          </a:p>
          <a:p>
            <a:pPr lvl="1">
              <a:buFont typeface="Arial" pitchFamily="34" charset="0"/>
              <a:buChar char="•"/>
            </a:pPr>
            <a:r>
              <a:rPr lang="en-US" sz="2400" dirty="0" smtClean="0"/>
              <a:t>Ensure the fishery stock is at or near maximum sustainable economic yield</a:t>
            </a:r>
          </a:p>
          <a:p>
            <a:pPr lvl="1">
              <a:buNone/>
            </a:pPr>
            <a:endParaRPr lang="en-US" sz="2000" dirty="0" smtClean="0"/>
          </a:p>
          <a:p>
            <a:r>
              <a:rPr lang="en-US" sz="2400" b="1" dirty="0" smtClean="0"/>
              <a:t>Good management</a:t>
            </a:r>
            <a:r>
              <a:rPr lang="en-US" sz="2400" dirty="0" smtClean="0"/>
              <a:t> – will balance competing objectives while maintaining fisheries </a:t>
            </a:r>
            <a:r>
              <a:rPr lang="en-US" sz="2400" i="1" u="sng" dirty="0" smtClean="0"/>
              <a:t>sustainability</a:t>
            </a:r>
            <a:r>
              <a:rPr lang="en-US" sz="2400" dirty="0" smtClean="0"/>
              <a:t>.</a:t>
            </a:r>
            <a:endParaRPr lang="en-US" sz="2400" dirty="0"/>
          </a:p>
        </p:txBody>
      </p:sp>
    </p:spTree>
    <p:extLst>
      <p:ext uri="{BB962C8B-B14F-4D97-AF65-F5344CB8AC3E}">
        <p14:creationId xmlns="" xmlns:p14="http://schemas.microsoft.com/office/powerpoint/2010/main" val="386016483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4708" y="813238"/>
            <a:ext cx="4009292" cy="937172"/>
          </a:xfrm>
        </p:spPr>
        <p:txBody>
          <a:bodyPr/>
          <a:lstStyle/>
          <a:p>
            <a:r>
              <a:rPr lang="en-US" dirty="0" smtClean="0"/>
              <a:t>Management tools</a:t>
            </a:r>
            <a:endParaRPr lang="en-US" dirty="0"/>
          </a:p>
        </p:txBody>
      </p:sp>
      <p:sp>
        <p:nvSpPr>
          <p:cNvPr id="3" name="Content Placeholder 2"/>
          <p:cNvSpPr>
            <a:spLocks noGrp="1"/>
          </p:cNvSpPr>
          <p:nvPr>
            <p:ph idx="1"/>
          </p:nvPr>
        </p:nvSpPr>
        <p:spPr>
          <a:xfrm>
            <a:off x="182880" y="1575582"/>
            <a:ext cx="8961120" cy="2571415"/>
          </a:xfrm>
        </p:spPr>
        <p:txBody>
          <a:bodyPr>
            <a:normAutofit fontScale="85000" lnSpcReduction="20000"/>
          </a:bodyPr>
          <a:lstStyle/>
          <a:p>
            <a:pPr algn="ctr"/>
            <a:r>
              <a:rPr lang="en-US" sz="2800" b="1" dirty="0" smtClean="0"/>
              <a:t>Input controls </a:t>
            </a:r>
            <a:r>
              <a:rPr lang="en-US" sz="2800" dirty="0" smtClean="0"/>
              <a:t>– tools that indirectly control catch using fishing effort restrictions.</a:t>
            </a:r>
          </a:p>
          <a:p>
            <a:pPr lvl="0">
              <a:buFont typeface="Arial" pitchFamily="34" charset="0"/>
              <a:buChar char="•"/>
            </a:pPr>
            <a:r>
              <a:rPr lang="en-AU" sz="2800" dirty="0" smtClean="0"/>
              <a:t> Limiting the number of fishers and/or boats (by licences or other           means).</a:t>
            </a:r>
          </a:p>
          <a:p>
            <a:pPr lvl="0">
              <a:buFont typeface="Arial" pitchFamily="34" charset="0"/>
              <a:buChar char="•"/>
            </a:pPr>
            <a:r>
              <a:rPr lang="en-AU" sz="2800" dirty="0" smtClean="0"/>
              <a:t> Gear restrictions.</a:t>
            </a:r>
          </a:p>
          <a:p>
            <a:pPr lvl="0">
              <a:buFont typeface="Arial" pitchFamily="34" charset="0"/>
              <a:buChar char="•"/>
            </a:pPr>
            <a:r>
              <a:rPr lang="en-AU" sz="2800" dirty="0" smtClean="0"/>
              <a:t> Limits on the number of fishing days.</a:t>
            </a:r>
          </a:p>
          <a:p>
            <a:pPr lvl="0">
              <a:buFont typeface="Arial" pitchFamily="34" charset="0"/>
              <a:buChar char="•"/>
            </a:pPr>
            <a:r>
              <a:rPr lang="en-AU" sz="2800" dirty="0" smtClean="0"/>
              <a:t> Temporal (e.g. seasonal closures) or spatial closures.</a:t>
            </a:r>
          </a:p>
          <a:p>
            <a:pPr lvl="0">
              <a:buFont typeface="Arial" pitchFamily="34" charset="0"/>
              <a:buChar char="•"/>
            </a:pPr>
            <a:endParaRPr lang="en-AU" sz="2400" dirty="0" smtClean="0"/>
          </a:p>
        </p:txBody>
      </p:sp>
      <p:pic>
        <p:nvPicPr>
          <p:cNvPr id="4" name="Picture 3"/>
          <p:cNvPicPr/>
          <p:nvPr/>
        </p:nvPicPr>
        <p:blipFill>
          <a:blip r:embed="rId3" cstate="print"/>
          <a:srcRect/>
          <a:stretch>
            <a:fillRect/>
          </a:stretch>
        </p:blipFill>
        <p:spPr bwMode="auto">
          <a:xfrm>
            <a:off x="4371505" y="3981157"/>
            <a:ext cx="4452487" cy="2423656"/>
          </a:xfrm>
          <a:prstGeom prst="rect">
            <a:avLst/>
          </a:prstGeom>
          <a:noFill/>
          <a:ln w="9525">
            <a:noFill/>
            <a:miter lim="800000"/>
            <a:headEnd/>
            <a:tailEnd/>
          </a:ln>
        </p:spPr>
      </p:pic>
      <p:pic>
        <p:nvPicPr>
          <p:cNvPr id="5" name="Picture 4"/>
          <p:cNvPicPr/>
          <p:nvPr/>
        </p:nvPicPr>
        <p:blipFill>
          <a:blip r:embed="rId4" cstate="print"/>
          <a:srcRect r="8040" b="13425"/>
          <a:stretch>
            <a:fillRect/>
          </a:stretch>
        </p:blipFill>
        <p:spPr bwMode="auto">
          <a:xfrm>
            <a:off x="689317" y="3981157"/>
            <a:ext cx="2869809" cy="2423656"/>
          </a:xfrm>
          <a:prstGeom prst="rect">
            <a:avLst/>
          </a:prstGeom>
          <a:noFill/>
          <a:ln w="9525">
            <a:noFill/>
            <a:miter lim="800000"/>
            <a:headEnd/>
            <a:tailEnd/>
          </a:ln>
        </p:spPr>
      </p:pic>
    </p:spTree>
    <p:extLst>
      <p:ext uri="{BB962C8B-B14F-4D97-AF65-F5344CB8AC3E}">
        <p14:creationId xmlns="" xmlns:p14="http://schemas.microsoft.com/office/powerpoint/2010/main" val="386016483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4708" y="813238"/>
            <a:ext cx="4009292" cy="937172"/>
          </a:xfrm>
        </p:spPr>
        <p:txBody>
          <a:bodyPr/>
          <a:lstStyle/>
          <a:p>
            <a:r>
              <a:rPr lang="en-US" dirty="0" smtClean="0"/>
              <a:t>Management tools</a:t>
            </a:r>
            <a:endParaRPr lang="en-US" dirty="0"/>
          </a:p>
        </p:txBody>
      </p:sp>
      <p:sp>
        <p:nvSpPr>
          <p:cNvPr id="3" name="Content Placeholder 2"/>
          <p:cNvSpPr>
            <a:spLocks noGrp="1"/>
          </p:cNvSpPr>
          <p:nvPr>
            <p:ph idx="1"/>
          </p:nvPr>
        </p:nvSpPr>
        <p:spPr>
          <a:xfrm>
            <a:off x="182880" y="1750410"/>
            <a:ext cx="8961120" cy="1513295"/>
          </a:xfrm>
        </p:spPr>
        <p:txBody>
          <a:bodyPr>
            <a:normAutofit fontScale="92500" lnSpcReduction="20000"/>
          </a:bodyPr>
          <a:lstStyle/>
          <a:p>
            <a:pPr algn="ctr"/>
            <a:r>
              <a:rPr lang="en-US" sz="2600" b="1" dirty="0" smtClean="0"/>
              <a:t>Output controls </a:t>
            </a:r>
            <a:r>
              <a:rPr lang="en-US" sz="2600" dirty="0" smtClean="0"/>
              <a:t>– tools that directly restrict catch.</a:t>
            </a:r>
          </a:p>
          <a:p>
            <a:pPr lvl="0">
              <a:buFont typeface="Arial" pitchFamily="34" charset="0"/>
              <a:buChar char="•"/>
            </a:pPr>
            <a:r>
              <a:rPr lang="en-AU" sz="2600" dirty="0" smtClean="0"/>
              <a:t> Total allowable catch restrictions (TACs).</a:t>
            </a:r>
          </a:p>
          <a:p>
            <a:pPr lvl="0">
              <a:buFont typeface="Arial" pitchFamily="34" charset="0"/>
              <a:buChar char="•"/>
            </a:pPr>
            <a:r>
              <a:rPr lang="en-AU" sz="2600" dirty="0" smtClean="0"/>
              <a:t> Individual transferable quotas (ITQs).</a:t>
            </a:r>
          </a:p>
          <a:p>
            <a:pPr>
              <a:buFont typeface="Arial" pitchFamily="34" charset="0"/>
              <a:buChar char="•"/>
            </a:pPr>
            <a:r>
              <a:rPr lang="de-DE" sz="2600" dirty="0" smtClean="0"/>
              <a:t> Bag and size limits</a:t>
            </a:r>
            <a:r>
              <a:rPr lang="de-DE" sz="2400" dirty="0" smtClean="0"/>
              <a:t>.</a:t>
            </a:r>
            <a:endParaRPr lang="en-US" sz="2400" dirty="0" smtClean="0"/>
          </a:p>
        </p:txBody>
      </p:sp>
      <p:pic>
        <p:nvPicPr>
          <p:cNvPr id="4" name="Content Placeholder 3"/>
          <p:cNvPicPr>
            <a:picLocks/>
          </p:cNvPicPr>
          <p:nvPr/>
        </p:nvPicPr>
        <p:blipFill>
          <a:blip r:embed="rId3"/>
          <a:srcRect/>
          <a:stretch>
            <a:fillRect/>
          </a:stretch>
        </p:blipFill>
        <p:spPr bwMode="auto">
          <a:xfrm>
            <a:off x="182880" y="3263705"/>
            <a:ext cx="3446585" cy="3186332"/>
          </a:xfrm>
          <a:prstGeom prst="rect">
            <a:avLst/>
          </a:prstGeom>
          <a:noFill/>
          <a:ln w="9525">
            <a:noFill/>
            <a:miter lim="800000"/>
            <a:headEnd/>
            <a:tailEnd/>
          </a:ln>
        </p:spPr>
      </p:pic>
      <p:pic>
        <p:nvPicPr>
          <p:cNvPr id="5" name="Picture 4"/>
          <p:cNvPicPr/>
          <p:nvPr/>
        </p:nvPicPr>
        <p:blipFill>
          <a:blip r:embed="rId4"/>
          <a:srcRect/>
          <a:stretch>
            <a:fillRect/>
          </a:stretch>
        </p:blipFill>
        <p:spPr bwMode="auto">
          <a:xfrm>
            <a:off x="4937760" y="3460652"/>
            <a:ext cx="3756074" cy="2651760"/>
          </a:xfrm>
          <a:prstGeom prst="rect">
            <a:avLst/>
          </a:prstGeom>
          <a:noFill/>
          <a:ln w="9525">
            <a:noFill/>
            <a:miter lim="800000"/>
            <a:headEnd/>
            <a:tailEnd/>
          </a:ln>
        </p:spPr>
      </p:pic>
      <p:sp>
        <p:nvSpPr>
          <p:cNvPr id="6" name="TextBox 5"/>
          <p:cNvSpPr txBox="1"/>
          <p:nvPr/>
        </p:nvSpPr>
        <p:spPr>
          <a:xfrm>
            <a:off x="3629464" y="3263704"/>
            <a:ext cx="1122839" cy="1015663"/>
          </a:xfrm>
          <a:prstGeom prst="rect">
            <a:avLst/>
          </a:prstGeom>
          <a:noFill/>
        </p:spPr>
        <p:txBody>
          <a:bodyPr wrap="square" rtlCol="0">
            <a:spAutoFit/>
          </a:bodyPr>
          <a:lstStyle/>
          <a:p>
            <a:r>
              <a:rPr lang="en-AU" sz="2000" dirty="0" smtClean="0"/>
              <a:t>PNG lobster fishery</a:t>
            </a:r>
            <a:endParaRPr lang="en-AU" sz="2000" dirty="0"/>
          </a:p>
        </p:txBody>
      </p:sp>
      <p:sp>
        <p:nvSpPr>
          <p:cNvPr id="7" name="TextBox 6"/>
          <p:cNvSpPr txBox="1"/>
          <p:nvPr/>
        </p:nvSpPr>
        <p:spPr>
          <a:xfrm>
            <a:off x="3629465" y="4740812"/>
            <a:ext cx="1308295" cy="1015663"/>
          </a:xfrm>
          <a:prstGeom prst="rect">
            <a:avLst/>
          </a:prstGeom>
          <a:noFill/>
        </p:spPr>
        <p:txBody>
          <a:bodyPr wrap="square" rtlCol="0">
            <a:spAutoFit/>
          </a:bodyPr>
          <a:lstStyle/>
          <a:p>
            <a:pPr algn="r"/>
            <a:r>
              <a:rPr lang="en-AU" sz="2000" dirty="0" smtClean="0"/>
              <a:t>PNG live reef fish fishery</a:t>
            </a:r>
            <a:endParaRPr lang="en-AU" sz="2000" dirty="0"/>
          </a:p>
        </p:txBody>
      </p:sp>
    </p:spTree>
    <p:extLst>
      <p:ext uri="{BB962C8B-B14F-4D97-AF65-F5344CB8AC3E}">
        <p14:creationId xmlns="" xmlns:p14="http://schemas.microsoft.com/office/powerpoint/2010/main" val="386016483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4708" y="813238"/>
            <a:ext cx="4009292" cy="937172"/>
          </a:xfrm>
        </p:spPr>
        <p:txBody>
          <a:bodyPr/>
          <a:lstStyle/>
          <a:p>
            <a:r>
              <a:rPr lang="en-US" dirty="0" smtClean="0"/>
              <a:t>Input/output controls</a:t>
            </a:r>
            <a:endParaRPr lang="en-US" dirty="0"/>
          </a:p>
        </p:txBody>
      </p:sp>
      <p:sp>
        <p:nvSpPr>
          <p:cNvPr id="3" name="Content Placeholder 2"/>
          <p:cNvSpPr>
            <a:spLocks noGrp="1"/>
          </p:cNvSpPr>
          <p:nvPr>
            <p:ph idx="1"/>
          </p:nvPr>
        </p:nvSpPr>
        <p:spPr>
          <a:xfrm>
            <a:off x="457200" y="1584101"/>
            <a:ext cx="4213274" cy="4375753"/>
          </a:xfrm>
        </p:spPr>
        <p:txBody>
          <a:bodyPr>
            <a:noAutofit/>
          </a:bodyPr>
          <a:lstStyle/>
          <a:p>
            <a:r>
              <a:rPr lang="en-US" sz="2400" b="1" dirty="0" smtClean="0"/>
              <a:t>Input controls:</a:t>
            </a:r>
            <a:r>
              <a:rPr lang="en-US" sz="2400" dirty="0" smtClean="0"/>
              <a:t> </a:t>
            </a:r>
          </a:p>
          <a:p>
            <a:r>
              <a:rPr lang="en-US" sz="2400" dirty="0" smtClean="0"/>
              <a:t>Mesh size restrictions</a:t>
            </a:r>
          </a:p>
          <a:p>
            <a:r>
              <a:rPr lang="en-US" sz="2400" dirty="0" smtClean="0"/>
              <a:t>Bycatch reduction devices</a:t>
            </a:r>
          </a:p>
          <a:p>
            <a:r>
              <a:rPr lang="en-US" sz="2400" dirty="0" smtClean="0"/>
              <a:t>Hook number limits</a:t>
            </a:r>
          </a:p>
          <a:p>
            <a:r>
              <a:rPr lang="en-US" sz="2400" dirty="0" smtClean="0"/>
              <a:t>Vessel size restrictions</a:t>
            </a:r>
          </a:p>
          <a:p>
            <a:r>
              <a:rPr lang="en-US" sz="2400" dirty="0" smtClean="0"/>
              <a:t>Vessel and fisher number limits</a:t>
            </a:r>
          </a:p>
          <a:p>
            <a:r>
              <a:rPr lang="en-US" sz="2400" dirty="0" smtClean="0"/>
              <a:t>Fishing day restrictions</a:t>
            </a:r>
          </a:p>
          <a:p>
            <a:r>
              <a:rPr lang="en-US" sz="2400" dirty="0" smtClean="0"/>
              <a:t>Night spearfishing restrictions </a:t>
            </a:r>
          </a:p>
          <a:p>
            <a:r>
              <a:rPr lang="en-US" sz="2400" dirty="0" smtClean="0"/>
              <a:t>Spawning closures</a:t>
            </a:r>
          </a:p>
          <a:p>
            <a:r>
              <a:rPr lang="en-US" sz="2400" dirty="0" smtClean="0"/>
              <a:t>No-take areas</a:t>
            </a:r>
          </a:p>
          <a:p>
            <a:r>
              <a:rPr lang="en-US" sz="2400" dirty="0" smtClean="0"/>
              <a:t>Number of licenses</a:t>
            </a:r>
          </a:p>
        </p:txBody>
      </p:sp>
      <p:sp>
        <p:nvSpPr>
          <p:cNvPr id="4" name="Content Placeholder 2"/>
          <p:cNvSpPr txBox="1">
            <a:spLocks/>
          </p:cNvSpPr>
          <p:nvPr/>
        </p:nvSpPr>
        <p:spPr>
          <a:xfrm>
            <a:off x="4670474" y="1750410"/>
            <a:ext cx="4213274" cy="4375753"/>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400" b="1" i="0" u="none" strike="noStrike" kern="1200" cap="none" spc="0" normalizeH="0" baseline="0" noProof="0" dirty="0" smtClean="0">
                <a:ln>
                  <a:noFill/>
                </a:ln>
                <a:solidFill>
                  <a:schemeClr val="accent5">
                    <a:lumMod val="50000"/>
                  </a:schemeClr>
                </a:solidFill>
                <a:effectLst/>
                <a:uLnTx/>
                <a:uFillTx/>
                <a:latin typeface="Candara"/>
                <a:ea typeface="+mn-ea"/>
                <a:cs typeface="+mn-cs"/>
              </a:rPr>
              <a:t>Output controls:</a:t>
            </a:r>
            <a:r>
              <a:rPr kumimoji="0" lang="en-US" sz="2400" b="0" i="0" u="none" strike="noStrike" kern="1200" cap="none" spc="0" normalizeH="0" baseline="0" noProof="0" dirty="0" smtClean="0">
                <a:ln>
                  <a:noFill/>
                </a:ln>
                <a:solidFill>
                  <a:schemeClr val="accent5">
                    <a:lumMod val="50000"/>
                  </a:schemeClr>
                </a:solidFill>
                <a:effectLst/>
                <a:uLnTx/>
                <a:uFillTx/>
                <a:latin typeface="Candara"/>
                <a:ea typeface="+mn-ea"/>
                <a:cs typeface="+mn-cs"/>
              </a:rPr>
              <a:t>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400" b="0" i="0" u="none" strike="noStrike" kern="1200" cap="none" spc="0" normalizeH="0" baseline="0" noProof="0" dirty="0" smtClean="0">
                <a:ln>
                  <a:noFill/>
                </a:ln>
                <a:solidFill>
                  <a:schemeClr val="accent5">
                    <a:lumMod val="50000"/>
                  </a:schemeClr>
                </a:solidFill>
                <a:effectLst/>
                <a:uLnTx/>
                <a:uFillTx/>
                <a:latin typeface="Candara"/>
                <a:ea typeface="+mn-ea"/>
                <a:cs typeface="+mn-cs"/>
              </a:rPr>
              <a:t>Total Allowable Catch</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2400" dirty="0" smtClean="0">
                <a:solidFill>
                  <a:schemeClr val="accent5">
                    <a:lumMod val="50000"/>
                  </a:schemeClr>
                </a:solidFill>
                <a:latin typeface="Candara"/>
              </a:rPr>
              <a:t>Individual Transferable Quota</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400" b="0" i="0" u="none" strike="noStrike" kern="1200" cap="none" spc="0" normalizeH="0" baseline="0" noProof="0" dirty="0" smtClean="0">
                <a:ln>
                  <a:noFill/>
                </a:ln>
                <a:solidFill>
                  <a:schemeClr val="accent5">
                    <a:lumMod val="50000"/>
                  </a:schemeClr>
                </a:solidFill>
                <a:effectLst/>
                <a:uLnTx/>
                <a:uFillTx/>
                <a:latin typeface="Candara"/>
                <a:ea typeface="+mn-ea"/>
                <a:cs typeface="+mn-cs"/>
              </a:rPr>
              <a:t>Bag limits</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2400" dirty="0" smtClean="0">
                <a:solidFill>
                  <a:schemeClr val="accent5">
                    <a:lumMod val="50000"/>
                  </a:schemeClr>
                </a:solidFill>
                <a:latin typeface="Candara"/>
              </a:rPr>
              <a:t>Size limits</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2400" dirty="0" smtClean="0">
              <a:solidFill>
                <a:schemeClr val="accent5">
                  <a:lumMod val="50000"/>
                </a:schemeClr>
              </a:solidFill>
              <a:latin typeface="Candara"/>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dirty="0" smtClean="0">
              <a:ln>
                <a:noFill/>
              </a:ln>
              <a:solidFill>
                <a:schemeClr val="accent5">
                  <a:lumMod val="50000"/>
                </a:schemeClr>
              </a:solidFill>
              <a:effectLst/>
              <a:uLnTx/>
              <a:uFillTx/>
              <a:latin typeface="Candara"/>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dirty="0" smtClean="0">
              <a:ln>
                <a:noFill/>
              </a:ln>
              <a:solidFill>
                <a:schemeClr val="accent5">
                  <a:lumMod val="50000"/>
                </a:schemeClr>
              </a:solidFill>
              <a:effectLst/>
              <a:uLnTx/>
              <a:uFillTx/>
              <a:latin typeface="Candara"/>
              <a:ea typeface="+mn-ea"/>
              <a:cs typeface="+mn-cs"/>
            </a:endParaRPr>
          </a:p>
        </p:txBody>
      </p:sp>
    </p:spTree>
    <p:extLst>
      <p:ext uri="{BB962C8B-B14F-4D97-AF65-F5344CB8AC3E}">
        <p14:creationId xmlns="" xmlns:p14="http://schemas.microsoft.com/office/powerpoint/2010/main" val="386016483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400" dirty="0" smtClean="0"/>
              <a:t>Management tools in action</a:t>
            </a:r>
            <a:endParaRPr lang="en-AU" sz="2400" dirty="0"/>
          </a:p>
        </p:txBody>
      </p:sp>
      <p:pic>
        <p:nvPicPr>
          <p:cNvPr id="1029" name="Picture 5"/>
          <p:cNvPicPr>
            <a:picLocks noChangeAspect="1" noChangeArrowheads="1"/>
          </p:cNvPicPr>
          <p:nvPr/>
        </p:nvPicPr>
        <p:blipFill>
          <a:blip r:embed="rId3"/>
          <a:srcRect b="6244"/>
          <a:stretch>
            <a:fillRect/>
          </a:stretch>
        </p:blipFill>
        <p:spPr bwMode="auto">
          <a:xfrm>
            <a:off x="0" y="1519311"/>
            <a:ext cx="9144000" cy="5338689"/>
          </a:xfrm>
          <a:prstGeom prst="rect">
            <a:avLst/>
          </a:prstGeom>
          <a:solidFill>
            <a:schemeClr val="bg1"/>
          </a:solidFill>
          <a:ln w="9525">
            <a:noFill/>
            <a:miter lim="800000"/>
            <a:headEnd/>
            <a:tailEnd/>
          </a:ln>
          <a:effectLst/>
        </p:spPr>
      </p:pic>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Local management</a:t>
            </a:r>
            <a:endParaRPr lang="en-AU" dirty="0"/>
          </a:p>
        </p:txBody>
      </p:sp>
      <p:sp>
        <p:nvSpPr>
          <p:cNvPr id="3" name="Content Placeholder 2"/>
          <p:cNvSpPr>
            <a:spLocks noGrp="1"/>
          </p:cNvSpPr>
          <p:nvPr>
            <p:ph idx="1"/>
          </p:nvPr>
        </p:nvSpPr>
        <p:spPr/>
        <p:txBody>
          <a:bodyPr>
            <a:normAutofit/>
          </a:bodyPr>
          <a:lstStyle/>
          <a:p>
            <a:endParaRPr lang="en-AU" sz="2400" dirty="0" smtClean="0"/>
          </a:p>
          <a:p>
            <a:r>
              <a:rPr lang="en-AU" sz="2400" i="1" dirty="0" smtClean="0"/>
              <a:t>Activity 2.2: Spend ~10 mins reading local fisheries management plans provided and identify input and output control measures. Write them down on separate sticky note paper and place on the flip chart under each heading: Input controls &amp; Output controls.</a:t>
            </a:r>
          </a:p>
          <a:p>
            <a:endParaRPr lang="en-AU" sz="2400" i="1" dirty="0" smtClean="0"/>
          </a:p>
          <a:p>
            <a:endParaRPr lang="en-AU" sz="2400" i="1" dirty="0" smtClean="0"/>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Unit review</a:t>
            </a:r>
            <a:endParaRPr lang="en-AU" dirty="0"/>
          </a:p>
        </p:txBody>
      </p:sp>
      <p:sp>
        <p:nvSpPr>
          <p:cNvPr id="3" name="Content Placeholder 2"/>
          <p:cNvSpPr>
            <a:spLocks noGrp="1"/>
          </p:cNvSpPr>
          <p:nvPr>
            <p:ph idx="1"/>
          </p:nvPr>
        </p:nvSpPr>
        <p:spPr>
          <a:xfrm>
            <a:off x="457200" y="2110154"/>
            <a:ext cx="8229600" cy="4016009"/>
          </a:xfrm>
        </p:spPr>
        <p:txBody>
          <a:bodyPr>
            <a:normAutofit/>
          </a:bodyPr>
          <a:lstStyle/>
          <a:p>
            <a:pPr>
              <a:spcAft>
                <a:spcPts val="1200"/>
              </a:spcAft>
              <a:buFont typeface="Arial" pitchFamily="34" charset="0"/>
              <a:buChar char="•"/>
            </a:pPr>
            <a:r>
              <a:rPr lang="en-AU" sz="2400" dirty="0" smtClean="0"/>
              <a:t> Fisheries management goal is to avoid depleting stocks.</a:t>
            </a:r>
          </a:p>
          <a:p>
            <a:pPr>
              <a:spcAft>
                <a:spcPts val="1200"/>
              </a:spcAft>
              <a:buFont typeface="Arial" pitchFamily="34" charset="0"/>
              <a:buChar char="•"/>
            </a:pPr>
            <a:r>
              <a:rPr lang="en-AU" sz="2400" dirty="0" smtClean="0"/>
              <a:t> Fisheries management uses tools to achieve different management objectives.</a:t>
            </a:r>
          </a:p>
          <a:p>
            <a:pPr>
              <a:spcAft>
                <a:spcPts val="1200"/>
              </a:spcAft>
              <a:buFont typeface="Arial" pitchFamily="34" charset="0"/>
              <a:buChar char="•"/>
            </a:pPr>
            <a:r>
              <a:rPr lang="en-AU" sz="2400" dirty="0" smtClean="0"/>
              <a:t> Input controls – control fishing effort.</a:t>
            </a:r>
          </a:p>
          <a:p>
            <a:pPr>
              <a:spcAft>
                <a:spcPts val="1200"/>
              </a:spcAft>
              <a:buFont typeface="Arial" pitchFamily="34" charset="0"/>
              <a:buChar char="•"/>
            </a:pPr>
            <a:r>
              <a:rPr lang="en-AU" sz="2400" dirty="0" smtClean="0"/>
              <a:t> Output controls – directly control what can be caught.</a:t>
            </a:r>
          </a:p>
          <a:p>
            <a:pPr>
              <a:spcAft>
                <a:spcPts val="1200"/>
              </a:spcAft>
            </a:pPr>
            <a:endParaRPr lang="en-AU" sz="2400" dirty="0"/>
          </a:p>
        </p:txBody>
      </p:sp>
    </p:spTree>
  </p:cSld>
  <p:clrMapOvr>
    <a:masterClrMapping/>
  </p:clrMapOvr>
  <mc:AlternateContent xmlns:mc="http://schemas.openxmlformats.org/markup-compatibility/2006">
    <mc:Choice xmlns="" xmlns:p14="http://schemas.microsoft.com/office/powerpoint/2010/main" Requires="p14">
      <p:transition spd="slow" p14:dur="1500" advClick="0" advTm="2000">
        <p:fade/>
      </p:transition>
    </mc:Choice>
    <mc:Fallback>
      <p:transition spd="slow" advClick="0" advTm="2000">
        <p:fade/>
      </p:transition>
    </mc:Fallback>
  </mc:AlternateContent>
  <p:timing>
    <p:tnLst>
      <p:par>
        <p:cTn id="1" dur="indefinite" restart="never" nodeType="tmRoot"/>
      </p:par>
    </p:tnLst>
  </p:timing>
</p:sld>
</file>

<file path=ppt/theme/theme1.xml><?xml version="1.0" encoding="utf-8"?>
<a:theme xmlns:a="http://schemas.openxmlformats.org/drawingml/2006/main" name="20120903 EAFM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20120903 EAFM template.potx</Template>
  <TotalTime>380</TotalTime>
  <Words>410</Words>
  <Application>Microsoft Office PowerPoint</Application>
  <PresentationFormat>On-screen Show (4:3)</PresentationFormat>
  <Paragraphs>74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20120903 EAFM template</vt:lpstr>
      <vt:lpstr>UNIT 2:</vt:lpstr>
      <vt:lpstr>Purpose of management</vt:lpstr>
      <vt:lpstr>Purpose of management</vt:lpstr>
      <vt:lpstr>Management tools</vt:lpstr>
      <vt:lpstr>Management tools</vt:lpstr>
      <vt:lpstr>Input/output controls</vt:lpstr>
      <vt:lpstr>Management tools in action</vt:lpstr>
      <vt:lpstr>Local management</vt:lpstr>
      <vt:lpstr>Unit review</vt:lpstr>
      <vt:lpstr>Local management</vt:lpstr>
    </vt:vector>
  </TitlesOfParts>
  <Company>cartergraphicdesign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Sabine Carter</dc:creator>
  <cp:lastModifiedBy>Dave</cp:lastModifiedBy>
  <cp:revision>39</cp:revision>
  <dcterms:created xsi:type="dcterms:W3CDTF">2012-08-27T02:37:52Z</dcterms:created>
  <dcterms:modified xsi:type="dcterms:W3CDTF">2013-05-21T01:01:09Z</dcterms:modified>
</cp:coreProperties>
</file>